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73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5490C-3DD7-3444-BC01-E27C0970B52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EE6FB-262C-444D-A0AA-73F07D36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5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626F7E4D-33B0-FE4D-B154-01215C2B380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9D97D7F4-8DE3-9740-BC3D-5B440749EA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MCNDHS</a:t>
            </a:r>
          </a:p>
          <a:p>
            <a:r>
              <a:rPr lang="en-US" dirty="0" err="1" smtClean="0"/>
              <a:t>Ms.Eng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1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362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ymbol"/>
              <a:buChar char="◼"/>
            </a:pPr>
            <a:r>
              <a:rPr lang="en-US" sz="2400" b="0" i="0" u="none" strike="noStrike" cap="none" baseline="0" dirty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Before HTML (language for building websites), there was FTP (File Transfer Protocol).</a:t>
            </a:r>
          </a:p>
          <a:p>
            <a:pPr marL="274320" marR="0" lvl="0" indent="-236220" algn="l" rtl="0">
              <a:spcBef>
                <a:spcPts val="480"/>
              </a:spcBef>
              <a:buClr>
                <a:schemeClr val="accent1"/>
              </a:buClr>
              <a:buSzPct val="100000"/>
              <a:buFont typeface="Noto Symbol"/>
              <a:buChar char="◼"/>
            </a:pPr>
            <a:r>
              <a:rPr lang="en-US" sz="2400" b="0" i="0" u="none" strike="noStrike" cap="none" baseline="0" dirty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HTML (websites)                       FTP(File sharing)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Souce Sans Pro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HOW THE INTERNET WORKED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3143250"/>
            <a:ext cx="2841625" cy="320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9535" y="2948205"/>
            <a:ext cx="4332724" cy="339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1271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367" y="1584600"/>
            <a:ext cx="8407893" cy="4407408"/>
          </a:xfrm>
        </p:spPr>
        <p:txBody>
          <a:bodyPr>
            <a:noAutofit/>
          </a:bodyPr>
          <a:lstStyle/>
          <a:p>
            <a:r>
              <a:rPr lang="en-US" sz="2500" dirty="0" smtClean="0"/>
              <a:t>Three checkmarks:</a:t>
            </a:r>
          </a:p>
          <a:p>
            <a:endParaRPr lang="en-US" sz="2500" dirty="0" smtClean="0"/>
          </a:p>
          <a:p>
            <a:r>
              <a:rPr lang="en-US" sz="2500" dirty="0" smtClean="0"/>
              <a:t>1)Rules for packaging data.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2) An interconnected network to send the data through.</a:t>
            </a:r>
          </a:p>
          <a:p>
            <a:endParaRPr lang="en-US" sz="2500" dirty="0"/>
          </a:p>
          <a:p>
            <a:pPr marL="45720" indent="0">
              <a:buNone/>
            </a:pPr>
            <a:endParaRPr lang="en-US" sz="2500" dirty="0"/>
          </a:p>
          <a:p>
            <a:r>
              <a:rPr lang="en-US" sz="2500" dirty="0" smtClean="0"/>
              <a:t>3) A route (roadmap) for the data to travel to.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happen?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412" y="1643529"/>
            <a:ext cx="64392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All data transfers follows a </a:t>
            </a:r>
            <a:r>
              <a:rPr lang="en-US" sz="3600" dirty="0" smtClean="0">
                <a:solidFill>
                  <a:srgbClr val="FF0000"/>
                </a:solidFill>
              </a:rPr>
              <a:t>rule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This </a:t>
            </a:r>
            <a:r>
              <a:rPr lang="en-US" sz="3600" dirty="0" smtClean="0">
                <a:solidFill>
                  <a:srgbClr val="FF0000"/>
                </a:solidFill>
              </a:rPr>
              <a:t>rule</a:t>
            </a:r>
            <a:r>
              <a:rPr lang="en-US" sz="3600" dirty="0" smtClean="0"/>
              <a:t> is called </a:t>
            </a:r>
            <a:r>
              <a:rPr lang="en-US" sz="3600" dirty="0" smtClean="0">
                <a:solidFill>
                  <a:srgbClr val="008000"/>
                </a:solidFill>
              </a:rPr>
              <a:t>HTTP</a:t>
            </a:r>
          </a:p>
          <a:p>
            <a:endParaRPr lang="en-US" sz="3600" dirty="0">
              <a:solidFill>
                <a:srgbClr val="008000"/>
              </a:solidFill>
            </a:endParaRPr>
          </a:p>
          <a:p>
            <a:r>
              <a:rPr lang="en-US" sz="3600" dirty="0" smtClean="0">
                <a:solidFill>
                  <a:srgbClr val="008000"/>
                </a:solidFill>
              </a:rPr>
              <a:t>(Hypertext Transfer </a:t>
            </a:r>
            <a:r>
              <a:rPr lang="en-US" sz="3600" dirty="0" smtClean="0">
                <a:solidFill>
                  <a:srgbClr val="FF0000"/>
                </a:solidFill>
              </a:rPr>
              <a:t>Protocol</a:t>
            </a:r>
            <a:r>
              <a:rPr lang="en-US" sz="3600" dirty="0" smtClean="0">
                <a:solidFill>
                  <a:srgbClr val="008000"/>
                </a:solidFill>
              </a:rPr>
              <a:t>)</a:t>
            </a:r>
          </a:p>
          <a:p>
            <a:endParaRPr lang="en-US" sz="3600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7-08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4" y="4505851"/>
            <a:ext cx="5357285" cy="1031349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1957294" y="4676588"/>
            <a:ext cx="1404471" cy="717177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8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7-08 at 4.4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5" y="0"/>
            <a:ext cx="5753234" cy="6560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7568" y="2060111"/>
            <a:ext cx="31964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500" dirty="0" smtClean="0"/>
              <a:t>phone/computer</a:t>
            </a:r>
          </a:p>
          <a:p>
            <a:pPr marL="342900" indent="-342900">
              <a:buAutoNum type="arabicParenR"/>
            </a:pPr>
            <a:r>
              <a:rPr lang="en-US" sz="2500" dirty="0" smtClean="0"/>
              <a:t>Point of presence</a:t>
            </a:r>
          </a:p>
          <a:p>
            <a:pPr marL="342900" indent="-342900">
              <a:buAutoNum type="arabicParenR"/>
            </a:pPr>
            <a:r>
              <a:rPr lang="en-US" sz="2500" dirty="0" smtClean="0"/>
              <a:t>Network access point</a:t>
            </a:r>
          </a:p>
          <a:p>
            <a:pPr marL="342900" indent="-342900">
              <a:buAutoNum type="arabicParenR"/>
            </a:pPr>
            <a:r>
              <a:rPr lang="en-US" sz="2500" dirty="0" smtClean="0"/>
              <a:t>Connect to other nap</a:t>
            </a:r>
          </a:p>
          <a:p>
            <a:pPr marL="342900" indent="-342900">
              <a:buAutoNum type="arabicParenR"/>
            </a:pPr>
            <a:r>
              <a:rPr lang="en-US" sz="2500" dirty="0" smtClean="0"/>
              <a:t>Connect to other pop</a:t>
            </a:r>
          </a:p>
        </p:txBody>
      </p:sp>
    </p:spTree>
    <p:extLst>
      <p:ext uri="{BB962C8B-B14F-4D97-AF65-F5344CB8AC3E}">
        <p14:creationId xmlns:p14="http://schemas.microsoft.com/office/powerpoint/2010/main" val="81841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47715" y="1595155"/>
            <a:ext cx="5696286" cy="4910458"/>
          </a:xfrm>
        </p:spPr>
        <p:txBody>
          <a:bodyPr>
            <a:normAutofit/>
          </a:bodyPr>
          <a:lstStyle/>
          <a:p>
            <a:r>
              <a:rPr lang="en-US" sz="3500" dirty="0" smtClean="0"/>
              <a:t>Data is sent in “</a:t>
            </a:r>
            <a:r>
              <a:rPr lang="en-US" sz="3500" dirty="0" smtClean="0">
                <a:solidFill>
                  <a:srgbClr val="FF0000"/>
                </a:solidFill>
              </a:rPr>
              <a:t>Packets</a:t>
            </a:r>
            <a:r>
              <a:rPr lang="en-US" sz="3500" dirty="0" smtClean="0"/>
              <a:t>”</a:t>
            </a:r>
          </a:p>
          <a:p>
            <a:endParaRPr lang="en-US" sz="3500" dirty="0" smtClean="0"/>
          </a:p>
          <a:p>
            <a:r>
              <a:rPr lang="en-US" sz="3500" dirty="0" smtClean="0"/>
              <a:t>Along with </a:t>
            </a:r>
            <a:r>
              <a:rPr lang="en-US" sz="3500" dirty="0" smtClean="0">
                <a:solidFill>
                  <a:srgbClr val="008000"/>
                </a:solidFill>
              </a:rPr>
              <a:t>instruction </a:t>
            </a:r>
          </a:p>
          <a:p>
            <a:pPr marL="45720" indent="0">
              <a:buNone/>
            </a:pPr>
            <a:r>
              <a:rPr lang="en-US" sz="3500" dirty="0">
                <a:solidFill>
                  <a:srgbClr val="008000"/>
                </a:solidFill>
              </a:rPr>
              <a:t>m</a:t>
            </a:r>
            <a:r>
              <a:rPr lang="en-US" sz="3500" dirty="0" smtClean="0">
                <a:solidFill>
                  <a:srgbClr val="008000"/>
                </a:solidFill>
              </a:rPr>
              <a:t>anual </a:t>
            </a:r>
            <a:r>
              <a:rPr lang="en-US" sz="3500" dirty="0" smtClean="0">
                <a:solidFill>
                  <a:schemeClr val="accent4">
                    <a:lumMod val="75000"/>
                  </a:schemeClr>
                </a:solidFill>
              </a:rPr>
              <a:t>on how to put the</a:t>
            </a:r>
          </a:p>
          <a:p>
            <a:pPr marL="45720" indent="0">
              <a:buNone/>
            </a:pPr>
            <a:r>
              <a:rPr lang="en-US" sz="3500" dirty="0" smtClean="0">
                <a:solidFill>
                  <a:schemeClr val="accent4">
                    <a:lumMod val="75000"/>
                  </a:schemeClr>
                </a:solidFill>
              </a:rPr>
              <a:t>data back together</a:t>
            </a:r>
          </a:p>
          <a:p>
            <a:pPr marL="45720" indent="0">
              <a:buNone/>
            </a:pPr>
            <a:endParaRPr lang="en-US" sz="3500" dirty="0">
              <a:solidFill>
                <a:srgbClr val="008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data packaged?</a:t>
            </a:r>
            <a:endParaRPr lang="en-US" dirty="0"/>
          </a:p>
        </p:txBody>
      </p:sp>
      <p:pic>
        <p:nvPicPr>
          <p:cNvPr id="4" name="Picture 3" descr="Screen Shot 2015-07-08 at 4.4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7" y="1595155"/>
            <a:ext cx="3330647" cy="39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of it like this: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5" y="1753032"/>
            <a:ext cx="4166396" cy="2530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2511" y="1753031"/>
            <a:ext cx="490056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Packets are like puzzle pieces.</a:t>
            </a:r>
          </a:p>
          <a:p>
            <a:endParaRPr lang="en-US" sz="2500" dirty="0"/>
          </a:p>
          <a:p>
            <a:r>
              <a:rPr lang="en-US" sz="2500" dirty="0" smtClean="0"/>
              <a:t>When sending packets you need two things:</a:t>
            </a:r>
          </a:p>
          <a:p>
            <a:endParaRPr lang="en-US" sz="2500" dirty="0"/>
          </a:p>
          <a:p>
            <a:pPr marL="457200" indent="-457200">
              <a:buAutoNum type="arabicPeriod"/>
            </a:pPr>
            <a:r>
              <a:rPr lang="en-US" sz="2500" dirty="0" smtClean="0"/>
              <a:t>Address (Where are you sending it to?) </a:t>
            </a:r>
            <a:r>
              <a:rPr lang="en-US" sz="2500" dirty="0" smtClean="0">
                <a:solidFill>
                  <a:srgbClr val="FF0000"/>
                </a:solidFill>
              </a:rPr>
              <a:t>IP address</a:t>
            </a:r>
          </a:p>
          <a:p>
            <a:pPr marL="457200" indent="-457200">
              <a:buAutoNum type="arabicPeriod"/>
            </a:pPr>
            <a:endParaRPr lang="en-US" sz="2500" dirty="0" smtClean="0">
              <a:solidFill>
                <a:srgbClr val="FF0000"/>
              </a:solidFill>
            </a:endParaRPr>
          </a:p>
          <a:p>
            <a:r>
              <a:rPr lang="en-US" sz="2500" dirty="0" smtClean="0"/>
              <a:t>2. Instructions on how to put the packets together.</a:t>
            </a:r>
          </a:p>
          <a:p>
            <a:pPr marL="457200" indent="-457200">
              <a:buAutoNum type="arabicPeriod"/>
            </a:pPr>
            <a:endParaRPr lang="en-US" sz="25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2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By using routers.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your data know where it is going?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397369"/>
            <a:ext cx="4350629" cy="3729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1484" y="2819099"/>
            <a:ext cx="32274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Routers make sure your packets go to their right destinations through the internet backbone.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5037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3600" dirty="0" smtClean="0"/>
              <a:t>1)Structural framework</a:t>
            </a:r>
          </a:p>
          <a:p>
            <a:pPr marL="45720" indent="0">
              <a:buNone/>
            </a:pPr>
            <a:r>
              <a:rPr lang="en-US" sz="3600" dirty="0" smtClean="0"/>
              <a:t>2)text</a:t>
            </a:r>
          </a:p>
          <a:p>
            <a:pPr marL="45720" indent="0">
              <a:buNone/>
            </a:pPr>
            <a:r>
              <a:rPr lang="en-US" sz="3600" dirty="0" smtClean="0"/>
              <a:t>3)search bar (navigational bar)</a:t>
            </a:r>
          </a:p>
          <a:p>
            <a:pPr marL="45720" indent="0">
              <a:buNone/>
            </a:pPr>
            <a:r>
              <a:rPr lang="en-US" sz="3600" dirty="0" smtClean="0"/>
              <a:t>4)images </a:t>
            </a:r>
          </a:p>
          <a:p>
            <a:pPr marL="45720" indent="0">
              <a:buNone/>
            </a:pPr>
            <a:r>
              <a:rPr lang="en-US" sz="3600" dirty="0" smtClean="0"/>
              <a:t>5)videos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takes priority?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Pick out two webpages and try to document the order the items load.</a:t>
            </a:r>
          </a:p>
          <a:p>
            <a:r>
              <a:rPr lang="en-US" sz="4000" dirty="0" smtClean="0"/>
              <a:t>Ask yourself, why do those items load in that particular order?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try! (Activity)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6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Now</a:t>
            </a:r>
            <a:r>
              <a:rPr lang="en-US" dirty="0" smtClean="0"/>
              <a:t>: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4400" dirty="0"/>
              <a:t>From the three articles, please find the the:</a:t>
            </a:r>
          </a:p>
          <a:p>
            <a:pPr marL="45720" indent="0">
              <a:buNone/>
            </a:pPr>
            <a:r>
              <a:rPr lang="en-US" sz="4400" dirty="0"/>
              <a:t>TITLE</a:t>
            </a:r>
          </a:p>
          <a:p>
            <a:pPr marL="45720" indent="0">
              <a:buNone/>
            </a:pPr>
            <a:r>
              <a:rPr lang="en-US" sz="4400" dirty="0"/>
              <a:t>BODY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aim: </a:t>
            </a:r>
            <a:r>
              <a:rPr lang="en-US" dirty="0" smtClean="0"/>
              <a:t>How does the internet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8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internet?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4352" y="1912471"/>
            <a:ext cx="89733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Easy definition: A system of connected computer devices.</a:t>
            </a:r>
          </a:p>
          <a:p>
            <a:endParaRPr lang="en-US" sz="2800" dirty="0"/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420471" y="2495177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0000FF"/>
                </a:solidFill>
              </a:rPr>
              <a:t>INTER</a:t>
            </a:r>
            <a:r>
              <a:rPr lang="en-US" sz="7200" dirty="0" smtClean="0">
                <a:solidFill>
                  <a:srgbClr val="FF0000"/>
                </a:solidFill>
              </a:rPr>
              <a:t>NET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4736" y="4080005"/>
            <a:ext cx="30501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interconnected</a:t>
            </a:r>
            <a:endParaRPr lang="en-US" sz="3500" dirty="0"/>
          </a:p>
        </p:txBody>
      </p:sp>
      <p:sp>
        <p:nvSpPr>
          <p:cNvPr id="8" name="TextBox 7"/>
          <p:cNvSpPr txBox="1"/>
          <p:nvPr/>
        </p:nvSpPr>
        <p:spPr>
          <a:xfrm>
            <a:off x="5004193" y="4080005"/>
            <a:ext cx="17876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Network</a:t>
            </a:r>
            <a:endParaRPr lang="en-US" sz="35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73294" y="3695506"/>
            <a:ext cx="403412" cy="562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22546" y="3695506"/>
            <a:ext cx="389572" cy="562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0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Simply a </a:t>
            </a:r>
            <a:r>
              <a:rPr lang="en-US" sz="2500" dirty="0" smtClean="0">
                <a:solidFill>
                  <a:srgbClr val="FF0000"/>
                </a:solidFill>
              </a:rPr>
              <a:t>network of computers </a:t>
            </a:r>
            <a:r>
              <a:rPr lang="en-US" sz="2500" dirty="0" smtClean="0">
                <a:solidFill>
                  <a:srgbClr val="008000"/>
                </a:solidFill>
              </a:rPr>
              <a:t>connected together</a:t>
            </a:r>
            <a:r>
              <a:rPr lang="en-US" sz="2500" dirty="0" smtClean="0"/>
              <a:t>.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(Idea)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59" y="2426148"/>
            <a:ext cx="5390778" cy="40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1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94" y="2664731"/>
            <a:ext cx="5720977" cy="3813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1" y="1710624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can be connected from one part of the world to another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85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362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ymbol"/>
              <a:buChar char="◼"/>
            </a:pPr>
            <a:r>
              <a:rPr lang="en-US" sz="3200" b="0" i="0" u="none" strike="noStrike" cap="none" baseline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ARPA NET </a:t>
            </a:r>
            <a:r>
              <a:rPr lang="en-US" sz="2400" b="0" i="0" u="none" strike="noStrike" cap="none" baseline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(PRIVATE, for military, and research)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Souce Sans Pro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ARPANET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209" y="2761660"/>
            <a:ext cx="5999721" cy="357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9658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362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ymbol"/>
              <a:buChar char="◼"/>
            </a:pPr>
            <a:r>
              <a:rPr lang="en-US" sz="2800" b="0" i="0" u="none" strike="noStrike" cap="none" baseline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Ethernet (Private: personal, and business)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Souce Sans Pro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ETHERNET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12" y="2405378"/>
            <a:ext cx="6349999" cy="372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011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362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ymbol"/>
              <a:buChar char="◼"/>
            </a:pPr>
            <a:r>
              <a:rPr lang="en-US" sz="2400" b="0" i="0" u="none" strike="noStrike" cap="none" baseline="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Internet: (public)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81000" y="223887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Souce Sans Pro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INTERNET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007" y="1238345"/>
            <a:ext cx="5454700" cy="54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688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Souce Sans Pro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WHERE DID THE WWW COME FROM?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81000" y="1765016"/>
            <a:ext cx="8381260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The World Wide Web (WWW) was created in 1990 by CERN on 30 April 1993, CERN announced that the World Wide Web would be free to use for anyone.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CERN: The European Organization for Nuclear Research</a:t>
            </a:r>
          </a:p>
        </p:txBody>
      </p:sp>
    </p:spTree>
    <p:extLst>
      <p:ext uri="{BB962C8B-B14F-4D97-AF65-F5344CB8AC3E}">
        <p14:creationId xmlns:p14="http://schemas.microsoft.com/office/powerpoint/2010/main" val="2416170547"/>
      </p:ext>
    </p:extLst>
  </p:cSld>
  <p:clrMapOvr>
    <a:masterClrMapping/>
  </p:clrMapOvr>
  <p:transition xmlns:p14="http://schemas.microsoft.com/office/powerpoint/2010/main" spd="slow"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3543</TotalTime>
  <Words>412</Words>
  <Application>Microsoft Macintosh PowerPoint</Application>
  <PresentationFormat>On-screen Show (4:3)</PresentationFormat>
  <Paragraphs>79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Grid</vt:lpstr>
      <vt:lpstr>Web programming</vt:lpstr>
      <vt:lpstr>aim: How does the internet work?</vt:lpstr>
      <vt:lpstr>What is the internet?</vt:lpstr>
      <vt:lpstr>Concept (Idea)</vt:lpstr>
      <vt:lpstr>This means</vt:lpstr>
      <vt:lpstr>ARPANET</vt:lpstr>
      <vt:lpstr>ETHERNET</vt:lpstr>
      <vt:lpstr>INTERNET</vt:lpstr>
      <vt:lpstr>WHERE DID THE WWW COME FROM?</vt:lpstr>
      <vt:lpstr>HOW THE INTERNET WORKED</vt:lpstr>
      <vt:lpstr>How does this happen?</vt:lpstr>
      <vt:lpstr>Step-by-step</vt:lpstr>
      <vt:lpstr>PowerPoint Presentation</vt:lpstr>
      <vt:lpstr>How is data packaged?</vt:lpstr>
      <vt:lpstr>Think of it like this:</vt:lpstr>
      <vt:lpstr>How does your data know where it is going?</vt:lpstr>
      <vt:lpstr>What takes priority?</vt:lpstr>
      <vt:lpstr>you try! (Activity)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skyboxx</dc:creator>
  <cp:lastModifiedBy>skyboxx</cp:lastModifiedBy>
  <cp:revision>20</cp:revision>
  <dcterms:created xsi:type="dcterms:W3CDTF">2015-07-06T19:16:43Z</dcterms:created>
  <dcterms:modified xsi:type="dcterms:W3CDTF">2015-09-16T18:59:03Z</dcterms:modified>
</cp:coreProperties>
</file>